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56" r:id="rId4"/>
    <p:sldId id="310" r:id="rId5"/>
    <p:sldId id="259" r:id="rId6"/>
    <p:sldId id="339" r:id="rId7"/>
    <p:sldId id="346" r:id="rId8"/>
    <p:sldId id="262" r:id="rId9"/>
    <p:sldId id="344" r:id="rId10"/>
    <p:sldId id="342" r:id="rId11"/>
    <p:sldId id="348" r:id="rId12"/>
    <p:sldId id="349" r:id="rId13"/>
    <p:sldId id="350" r:id="rId14"/>
    <p:sldId id="267" r:id="rId15"/>
    <p:sldId id="347" r:id="rId16"/>
    <p:sldId id="352" r:id="rId17"/>
    <p:sldId id="351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272" r:id="rId28"/>
    <p:sldId id="338" r:id="rId29"/>
    <p:sldId id="362" r:id="rId30"/>
    <p:sldId id="363" r:id="rId31"/>
    <p:sldId id="276" r:id="rId3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 Bold" panose="020B0600000101010101" pitchFamily="50" charset="-127"/>
      <p:bold r:id="rId37"/>
    </p:embeddedFont>
    <p:embeddedFont>
      <p:font typeface="나눔스퀘어" panose="020B0600000101010101" pitchFamily="50" charset="-127"/>
      <p:regular r:id="rId38"/>
    </p:embeddedFont>
  </p:embeddedFontLst>
  <p:defaultTextStyle>
    <a:defPPr>
      <a:defRPr lang="ko-KR"/>
    </a:defPPr>
    <a:lvl1pPr marL="0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52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104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56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207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759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311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863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414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8C"/>
    <a:srgbClr val="FEBCBA"/>
    <a:srgbClr val="BDDDF1"/>
    <a:srgbClr val="FC6460"/>
    <a:srgbClr val="9ACCEA"/>
    <a:srgbClr val="85B6FF"/>
    <a:srgbClr val="EBF3FF"/>
    <a:srgbClr val="0BB983"/>
    <a:srgbClr val="0BBD86"/>
    <a:srgbClr val="0BB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-62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B2D88-0F61-43FD-AB21-9CC3CBACE64F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DADBF-0AE3-4985-811B-3F5C39162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5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8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7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2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21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003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27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369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3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76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38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89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1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99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1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20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670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7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34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62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41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66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576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0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72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9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138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7625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8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2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3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13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4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3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0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6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2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2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2.wdp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544" y="1530652"/>
            <a:ext cx="4074321" cy="334994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Voice recognition using neural network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540" y="1950101"/>
            <a:ext cx="85882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Project II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777547" y="1887452"/>
            <a:ext cx="39384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00192" y="4150195"/>
            <a:ext cx="2304256" cy="365771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Submission Date: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December 12th,2018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Professor: Sung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Mee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Young Prof.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161" y="2102501"/>
            <a:ext cx="1267591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>
            <a:defPPr>
              <a:defRPr lang="ko-KR"/>
            </a:defPPr>
            <a:lvl1pPr>
              <a:defRPr sz="1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 smtClean="0"/>
              <a:t>Final </a:t>
            </a:r>
            <a:r>
              <a:rPr lang="en-US" altLang="ko-KR" dirty="0"/>
              <a:t>Presentation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84168" y="4001230"/>
            <a:ext cx="2736304" cy="227272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201401210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Hyeongwon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Kang</a:t>
            </a:r>
          </a:p>
        </p:txBody>
      </p:sp>
    </p:spTree>
    <p:extLst>
      <p:ext uri="{BB962C8B-B14F-4D97-AF65-F5344CB8AC3E}">
        <p14:creationId xmlns:p14="http://schemas.microsoft.com/office/powerpoint/2010/main" val="31879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59043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Technology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1590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1063201" y="1584328"/>
            <a:ext cx="2126781" cy="276999"/>
            <a:chOff x="1187624" y="1584328"/>
            <a:chExt cx="2126781" cy="27699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B4978583-3E7E-4A5C-8CAE-5F005FD91B56}"/>
                </a:ext>
              </a:extLst>
            </p:cNvPr>
            <p:cNvSpPr/>
            <p:nvPr/>
          </p:nvSpPr>
          <p:spPr>
            <a:xfrm>
              <a:off x="1187624" y="1614815"/>
              <a:ext cx="216024" cy="216024"/>
            </a:xfrm>
            <a:prstGeom prst="ellipse">
              <a:avLst/>
            </a:prstGeom>
            <a:solidFill>
              <a:srgbClr val="56B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BB479652-0357-492E-9561-0774DEAB691C}"/>
                </a:ext>
              </a:extLst>
            </p:cNvPr>
            <p:cNvSpPr txBox="1"/>
            <p:nvPr/>
          </p:nvSpPr>
          <p:spPr>
            <a:xfrm>
              <a:off x="1272777" y="1615105"/>
              <a:ext cx="457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4018" y="1584328"/>
              <a:ext cx="1880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Fourier 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transform (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FFT)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148064" y="1584327"/>
            <a:ext cx="1223969" cy="276999"/>
            <a:chOff x="5292080" y="1584327"/>
            <a:chExt cx="1223969" cy="276999"/>
          </a:xfrm>
        </p:grpSpPr>
        <p:grpSp>
          <p:nvGrpSpPr>
            <p:cNvPr id="15" name="그룹 14"/>
            <p:cNvGrpSpPr/>
            <p:nvPr/>
          </p:nvGrpSpPr>
          <p:grpSpPr>
            <a:xfrm>
              <a:off x="5292080" y="1614815"/>
              <a:ext cx="216024" cy="216024"/>
              <a:chOff x="2987269" y="2028525"/>
              <a:chExt cx="216024" cy="21602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A4038FFE-188A-4932-B547-133D6B4AE25A}"/>
                  </a:ext>
                </a:extLst>
              </p:cNvPr>
              <p:cNvSpPr/>
              <p:nvPr/>
            </p:nvSpPr>
            <p:spPr>
              <a:xfrm>
                <a:off x="2987269" y="2028525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9B99B102-1197-4105-B235-D7931A0933FA}"/>
                  </a:ext>
                </a:extLst>
              </p:cNvPr>
              <p:cNvSpPr txBox="1"/>
              <p:nvPr/>
            </p:nvSpPr>
            <p:spPr>
              <a:xfrm>
                <a:off x="3072422" y="2028815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534562" y="1584327"/>
              <a:ext cx="9814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Tensorflow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050" name="Picture 2" descr="ìëì´ë¸ fft ì£¼íì ê³ì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82" y="2156213"/>
            <a:ext cx="3456384" cy="198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8642" y="1840110"/>
            <a:ext cx="1903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library:ArduinoFFT3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https://t1.daumcdn.net/cfile/tistory/99EEB34A5AF3E8B5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61625"/>
            <a:ext cx="3024336" cy="157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383872" y="1860481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 CNN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3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59043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Technology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1590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45" y="1799930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899592" y="1333036"/>
            <a:ext cx="1440160" cy="1440160"/>
            <a:chOff x="840475" y="2895552"/>
            <a:chExt cx="1440160" cy="1440160"/>
          </a:xfrm>
        </p:grpSpPr>
        <p:sp>
          <p:nvSpPr>
            <p:cNvPr id="7" name="타원 6"/>
            <p:cNvSpPr/>
            <p:nvPr/>
          </p:nvSpPr>
          <p:spPr>
            <a:xfrm>
              <a:off x="840475" y="2895552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User\Downloads\spea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143" y="3237148"/>
              <a:ext cx="774762" cy="774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C:\Users\User\Downloads\양진이\microphone (1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905" y="3514079"/>
              <a:ext cx="394147" cy="394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005709" y="1332262"/>
            <a:ext cx="1440160" cy="1440160"/>
            <a:chOff x="2280635" y="3291830"/>
            <a:chExt cx="1440160" cy="1440160"/>
          </a:xfrm>
        </p:grpSpPr>
        <p:sp>
          <p:nvSpPr>
            <p:cNvPr id="31" name="타원 30"/>
            <p:cNvSpPr/>
            <p:nvPr/>
          </p:nvSpPr>
          <p:spPr>
            <a:xfrm>
              <a:off x="2280635" y="3291830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475513" y="3651870"/>
              <a:ext cx="1050403" cy="921591"/>
              <a:chOff x="2513485" y="2008754"/>
              <a:chExt cx="1050403" cy="921591"/>
            </a:xfrm>
          </p:grpSpPr>
          <p:pic>
            <p:nvPicPr>
              <p:cNvPr id="25" name="Picture 2" descr="C:\Users\User\Desktop\arduinotit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178" y1="39286" x2="35178" y2="39286"/>
                            <a14:foregroundMark x1="67984" y1="39881" x2="67984" y2="39881"/>
                            <a14:foregroundMark x1="22530" y1="73810" x2="22530" y2="73810"/>
                            <a14:foregroundMark x1="28458" y1="72619" x2="28458" y2="72619"/>
                            <a14:foregroundMark x1="39526" y1="70238" x2="39526" y2="70238"/>
                            <a14:foregroundMark x1="47826" y1="71429" x2="47826" y2="71429"/>
                            <a14:foregroundMark x1="58498" y1="69643" x2="58498" y2="69643"/>
                            <a14:foregroundMark x1="67984" y1="72024" x2="67984" y2="72024"/>
                            <a14:foregroundMark x1="78261" y1="71429" x2="78261" y2="71429"/>
                            <a14:foregroundMark x1="83399" y1="17262" x2="83399" y2="172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3485" y="2008754"/>
                <a:ext cx="1050403" cy="697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826128" y="2668735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FFT</a:t>
                </a:r>
                <a:endPara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34" name="타원 33"/>
          <p:cNvSpPr/>
          <p:nvPr/>
        </p:nvSpPr>
        <p:spPr>
          <a:xfrm>
            <a:off x="899592" y="3265204"/>
            <a:ext cx="1440160" cy="14401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103882" y="3291830"/>
            <a:ext cx="1440160" cy="14401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51" y="1799930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380312" y="2306514"/>
            <a:ext cx="1440160" cy="1440160"/>
            <a:chOff x="1960202" y="3458542"/>
            <a:chExt cx="1440160" cy="1440160"/>
          </a:xfrm>
        </p:grpSpPr>
        <p:sp>
          <p:nvSpPr>
            <p:cNvPr id="35" name="타원 34"/>
            <p:cNvSpPr/>
            <p:nvPr/>
          </p:nvSpPr>
          <p:spPr>
            <a:xfrm>
              <a:off x="1960202" y="3458542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2" descr="C:\Users\User\Desktop\TensorFlowLogo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6075" y1="80899" x2="6075" y2="80899"/>
                          <a14:foregroundMark x1="17757" y1="85393" x2="17757" y2="85393"/>
                          <a14:foregroundMark x1="23364" y1="87640" x2="23364" y2="87640"/>
                          <a14:foregroundMark x1="36449" y1="84831" x2="36449" y2="84831"/>
                          <a14:foregroundMark x1="47664" y1="85955" x2="47664" y2="85955"/>
                          <a14:foregroundMark x1="56542" y1="85393" x2="56542" y2="85393"/>
                          <a14:foregroundMark x1="61215" y1="82584" x2="61215" y2="82584"/>
                          <a14:foregroundMark x1="67290" y1="80899" x2="67290" y2="80899"/>
                          <a14:foregroundMark x1="61215" y1="88202" x2="61215" y2="88202"/>
                          <a14:foregroundMark x1="71495" y1="88764" x2="71495" y2="88764"/>
                          <a14:foregroundMark x1="78505" y1="84831" x2="78505" y2="84831"/>
                          <a14:foregroundMark x1="78972" y1="97191" x2="78972" y2="97191"/>
                          <a14:foregroundMark x1="85047" y1="85393" x2="85047" y2="85393"/>
                          <a14:foregroundMark x1="87383" y1="95506" x2="87383" y2="95506"/>
                          <a14:foregroundMark x1="90654" y1="87079" x2="90654" y2="87079"/>
                          <a14:foregroundMark x1="94393" y1="95506" x2="94393" y2="95506"/>
                          <a14:foregroundMark x1="11682" y1="23034" x2="11682" y2="23034"/>
                          <a14:foregroundMark x1="13084" y1="32022" x2="13084" y2="32022"/>
                          <a14:foregroundMark x1="21963" y1="26404" x2="21963" y2="26404"/>
                          <a14:foregroundMark x1="24766" y1="61798" x2="24766" y2="61798"/>
                          <a14:foregroundMark x1="29439" y1="58989" x2="29439" y2="58989"/>
                          <a14:foregroundMark x1="28505" y1="22472" x2="28505" y2="22472"/>
                          <a14:foregroundMark x1="38318" y1="14607" x2="38318" y2="14607"/>
                          <a14:foregroundMark x1="36916" y1="5618" x2="36916" y2="5618"/>
                          <a14:foregroundMark x1="69159" y1="8427" x2="69159" y2="8427"/>
                          <a14:foregroundMark x1="89252" y1="20225" x2="89252" y2="20225"/>
                          <a14:foregroundMark x1="89720" y1="26404" x2="89720" y2="26404"/>
                          <a14:foregroundMark x1="75701" y1="19663" x2="75701" y2="19663"/>
                          <a14:foregroundMark x1="74766" y1="29213" x2="74766" y2="29213"/>
                          <a14:foregroundMark x1="82243" y1="32584" x2="82243" y2="32584"/>
                          <a14:foregroundMark x1="83645" y1="43258" x2="83645" y2="43258"/>
                          <a14:foregroundMark x1="76636" y1="39888" x2="76636" y2="39888"/>
                          <a14:foregroundMark x1="77570" y1="56180" x2="77570" y2="56180"/>
                          <a14:foregroundMark x1="69159" y1="51124" x2="69159" y2="51124"/>
                          <a14:foregroundMark x1="11215" y1="23034" x2="36916" y2="5618"/>
                          <a14:foregroundMark x1="36916" y1="6742" x2="37383" y2="13483"/>
                          <a14:foregroundMark x1="38318" y1="15169" x2="28972" y2="21348"/>
                          <a14:foregroundMark x1="22430" y1="26404" x2="12617" y2="32022"/>
                          <a14:foregroundMark x1="11215" y1="23596" x2="12150" y2="32022"/>
                          <a14:foregroundMark x1="22430" y1="27528" x2="24766" y2="59551"/>
                          <a14:foregroundMark x1="28972" y1="23596" x2="29439" y2="57865"/>
                          <a14:foregroundMark x1="24766" y1="60674" x2="28037" y2="57865"/>
                          <a14:foregroundMark x1="69159" y1="8427" x2="88318" y2="20225"/>
                          <a14:foregroundMark x1="88318" y1="20787" x2="89720" y2="25843"/>
                          <a14:foregroundMark x1="76168" y1="20787" x2="89252" y2="25281"/>
                          <a14:foregroundMark x1="76168" y1="20225" x2="75234" y2="28652"/>
                          <a14:foregroundMark x1="69159" y1="9551" x2="68692" y2="49438"/>
                          <a14:foregroundMark x1="74766" y1="29213" x2="81308" y2="31461"/>
                          <a14:foregroundMark x1="82243" y1="32022" x2="83178" y2="41573"/>
                          <a14:foregroundMark x1="77103" y1="41011" x2="83178" y2="42697"/>
                          <a14:foregroundMark x1="76168" y1="41011" x2="76168" y2="56180"/>
                          <a14:foregroundMark x1="69159" y1="52247" x2="76636" y2="56180"/>
                          <a14:foregroundMark x1="28505" y1="84831" x2="28505" y2="84831"/>
                          <a14:foregroundMark x1="60748" y1="92135" x2="60748" y2="92135"/>
                          <a14:foregroundMark x1="71495" y1="84270" x2="71495" y2="84270"/>
                          <a14:foregroundMark x1="71495" y1="96067" x2="71495" y2="96067"/>
                          <a14:foregroundMark x1="75234" y1="90449" x2="75234" y2="90449"/>
                          <a14:foregroundMark x1="96262" y1="86517" x2="96262" y2="86517"/>
                          <a14:backgroundMark x1="15888" y1="32584" x2="20093" y2="29213"/>
                          <a14:backgroundMark x1="21028" y1="29213" x2="21028" y2="41011"/>
                          <a14:backgroundMark x1="30841" y1="24719" x2="30841" y2="33146"/>
                          <a14:backgroundMark x1="30841" y1="45506" x2="30841" y2="56180"/>
                          <a14:backgroundMark x1="67757" y1="43820" x2="65888" y2="46629"/>
                          <a14:backgroundMark x1="77103" y1="43258" x2="76168" y2="61236"/>
                          <a14:backgroundMark x1="77570" y1="27528" x2="85047" y2="32022"/>
                          <a14:backgroundMark x1="77103" y1="23034" x2="76636" y2="26966"/>
                          <a14:backgroundMark x1="77103" y1="23596" x2="85981" y2="27528"/>
                          <a14:backgroundMark x1="69626" y1="6742" x2="92056" y2="21348"/>
                          <a14:backgroundMark x1="29907" y1="34270" x2="29907" y2="34270"/>
                          <a14:backgroundMark x1="14953" y1="88764" x2="14953" y2="88764"/>
                          <a14:backgroundMark x1="79439" y1="52247" x2="72430" y2="657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430" y="3808143"/>
              <a:ext cx="889704" cy="740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5093941" y="1341933"/>
            <a:ext cx="1440160" cy="1440160"/>
            <a:chOff x="1872084" y="3363838"/>
            <a:chExt cx="1440160" cy="1440160"/>
          </a:xfrm>
        </p:grpSpPr>
        <p:sp>
          <p:nvSpPr>
            <p:cNvPr id="37" name="타원 36"/>
            <p:cNvSpPr/>
            <p:nvPr/>
          </p:nvSpPr>
          <p:spPr>
            <a:xfrm>
              <a:off x="1872084" y="3363838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003296" y="3821542"/>
              <a:ext cx="1177736" cy="708603"/>
              <a:chOff x="3851921" y="2115176"/>
              <a:chExt cx="1177736" cy="708603"/>
            </a:xfrm>
          </p:grpSpPr>
          <p:pic>
            <p:nvPicPr>
              <p:cNvPr id="27" name="Picture 3" descr="C:\Users\User\Desktop\images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8904" b="89041" l="6087" r="93043">
                            <a14:foregroundMark x1="20870" y1="39726" x2="20870" y2="39726"/>
                            <a14:foregroundMark x1="19130" y1="30137" x2="19130" y2="30137"/>
                            <a14:foregroundMark x1="34203" y1="42466" x2="34203" y2="42466"/>
                            <a14:foregroundMark x1="44348" y1="41781" x2="44348" y2="41781"/>
                            <a14:foregroundMark x1="54783" y1="36301" x2="54783" y2="36301"/>
                            <a14:foregroundMark x1="59420" y1="34247" x2="59420" y2="34247"/>
                            <a14:foregroundMark x1="69275" y1="40411" x2="69275" y2="40411"/>
                            <a14:foregroundMark x1="83768" y1="37671" x2="83768" y2="37671"/>
                            <a14:foregroundMark x1="20290" y1="50000" x2="20290" y2="50000"/>
                            <a14:foregroundMark x1="24638" y1="53425" x2="24638" y2="53425"/>
                            <a14:foregroundMark x1="10954" y1="45000" x2="10954" y2="45000"/>
                            <a14:backgroundMark x1="17391" y1="34247" x2="17391" y2="34247"/>
                            <a14:backgroundMark x1="15942" y1="28082" x2="15942" y2="28082"/>
                            <a14:backgroundMark x1="21159" y1="63699" x2="21159" y2="6369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1921" y="2115176"/>
                <a:ext cx="1177736" cy="498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187677" y="2569863"/>
                <a:ext cx="52610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serial</a:t>
                </a:r>
                <a:endPara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43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6637">
            <a:off x="6732240" y="1978263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3005708" y="3276478"/>
            <a:ext cx="1440160" cy="1440160"/>
            <a:chOff x="2280635" y="3291830"/>
            <a:chExt cx="1440160" cy="1440160"/>
          </a:xfrm>
        </p:grpSpPr>
        <p:sp>
          <p:nvSpPr>
            <p:cNvPr id="45" name="타원 44"/>
            <p:cNvSpPr/>
            <p:nvPr/>
          </p:nvSpPr>
          <p:spPr>
            <a:xfrm>
              <a:off x="2280635" y="3291830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2" descr="C:\Users\User\Desktop\arduinotitl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178" y1="39286" x2="35178" y2="39286"/>
                          <a14:foregroundMark x1="67984" y1="39881" x2="67984" y2="39881"/>
                          <a14:foregroundMark x1="22530" y1="73810" x2="22530" y2="73810"/>
                          <a14:foregroundMark x1="28458" y1="72619" x2="28458" y2="72619"/>
                          <a14:foregroundMark x1="39526" y1="70238" x2="39526" y2="70238"/>
                          <a14:foregroundMark x1="47826" y1="71429" x2="47826" y2="71429"/>
                          <a14:foregroundMark x1="58498" y1="69643" x2="58498" y2="69643"/>
                          <a14:foregroundMark x1="67984" y1="72024" x2="67984" y2="72024"/>
                          <a14:foregroundMark x1="78261" y1="71429" x2="78261" y2="71429"/>
                          <a14:foregroundMark x1="83399" y1="17262" x2="83399" y2="172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513" y="3651870"/>
              <a:ext cx="1050403" cy="69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28451" y="3744145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29645" y="3732871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3363" flipH="1">
            <a:off x="6732240" y="3580363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ownloads\speak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69" y="3872487"/>
            <a:ext cx="537506" cy="5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ownloads\speaking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031165" flipH="1">
            <a:off x="1157096" y="3601565"/>
            <a:ext cx="410344" cy="82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ownloads\result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40" y="3594076"/>
            <a:ext cx="804962" cy="8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2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1294971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endParaRPr lang="en-US" altLang="ko-KR" sz="2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43608" y="2576106"/>
            <a:ext cx="3744416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0" y="2672650"/>
            <a:ext cx="2920288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Collect data, Edit data, Train data, Test, Setting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4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67379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Collect 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6737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54704"/>
            <a:ext cx="2668295" cy="200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FC3A430-E84E-40C6-876B-4C277677ABA4}"/>
              </a:ext>
            </a:extLst>
          </p:cNvPr>
          <p:cNvGrpSpPr/>
          <p:nvPr/>
        </p:nvGrpSpPr>
        <p:grpSpPr>
          <a:xfrm>
            <a:off x="755576" y="1294914"/>
            <a:ext cx="4590104" cy="276999"/>
            <a:chOff x="1859425" y="1573567"/>
            <a:chExt cx="4590104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BA1C83F-A79C-4D14-A5F4-20671163391C}"/>
                </a:ext>
              </a:extLst>
            </p:cNvPr>
            <p:cNvSpPr txBox="1"/>
            <p:nvPr/>
          </p:nvSpPr>
          <p:spPr>
            <a:xfrm>
              <a:off x="2195736" y="1573567"/>
              <a:ext cx="4253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Sound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collection using Arduino microphone module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C674798B-5438-4738-AAED-EED04663215B}"/>
                </a:ext>
              </a:extLst>
            </p:cNvPr>
            <p:cNvGrpSpPr/>
            <p:nvPr/>
          </p:nvGrpSpPr>
          <p:grpSpPr>
            <a:xfrm>
              <a:off x="1859425" y="1627137"/>
              <a:ext cx="216024" cy="216024"/>
              <a:chOff x="2123728" y="892706"/>
              <a:chExt cx="216024" cy="216024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B4978583-3E7E-4A5C-8CAE-5F005FD91B56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BB479652-0357-492E-9561-0774DEAB691C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1026" name="Picture 2" descr="https://t1.daumcdn.net/cfile/tistory/2722E93658ED96CB2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80" y="1696017"/>
            <a:ext cx="2808312" cy="29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02902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6806" y="2499742"/>
            <a:ext cx="5132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FFT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9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67379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Collect 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6737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FC3A430-E84E-40C6-876B-4C277677ABA4}"/>
              </a:ext>
            </a:extLst>
          </p:cNvPr>
          <p:cNvGrpSpPr/>
          <p:nvPr/>
        </p:nvGrpSpPr>
        <p:grpSpPr>
          <a:xfrm>
            <a:off x="755576" y="1294914"/>
            <a:ext cx="4590104" cy="276999"/>
            <a:chOff x="1859425" y="1573567"/>
            <a:chExt cx="4590104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BA1C83F-A79C-4D14-A5F4-20671163391C}"/>
                </a:ext>
              </a:extLst>
            </p:cNvPr>
            <p:cNvSpPr txBox="1"/>
            <p:nvPr/>
          </p:nvSpPr>
          <p:spPr>
            <a:xfrm>
              <a:off x="2195736" y="1573567"/>
              <a:ext cx="4253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Sound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collection using Arduino microphone module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C674798B-5438-4738-AAED-EED04663215B}"/>
                </a:ext>
              </a:extLst>
            </p:cNvPr>
            <p:cNvGrpSpPr/>
            <p:nvPr/>
          </p:nvGrpSpPr>
          <p:grpSpPr>
            <a:xfrm>
              <a:off x="1859425" y="1627137"/>
              <a:ext cx="216024" cy="216024"/>
              <a:chOff x="2123728" y="892706"/>
              <a:chExt cx="216024" cy="216024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B4978583-3E7E-4A5C-8CAE-5F005FD91B56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BB479652-0357-492E-9561-0774DEAB691C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23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02902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91" y="1779662"/>
            <a:ext cx="3017602" cy="289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0"/>
          <a:stretch/>
        </p:blipFill>
        <p:spPr bwMode="auto">
          <a:xfrm>
            <a:off x="5148064" y="1995686"/>
            <a:ext cx="3497269" cy="250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7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29003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Edit 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2900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91" y="1779662"/>
            <a:ext cx="3017602" cy="289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02902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79662"/>
            <a:ext cx="2976158" cy="28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FFC3A430-E84E-40C6-876B-4C277677ABA4}"/>
              </a:ext>
            </a:extLst>
          </p:cNvPr>
          <p:cNvGrpSpPr/>
          <p:nvPr/>
        </p:nvGrpSpPr>
        <p:grpSpPr>
          <a:xfrm>
            <a:off x="755576" y="1294914"/>
            <a:ext cx="1596592" cy="276999"/>
            <a:chOff x="1859425" y="1573567"/>
            <a:chExt cx="1596592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BA1C83F-A79C-4D14-A5F4-20671163391C}"/>
                </a:ext>
              </a:extLst>
            </p:cNvPr>
            <p:cNvSpPr txBox="1"/>
            <p:nvPr/>
          </p:nvSpPr>
          <p:spPr>
            <a:xfrm>
              <a:off x="2195736" y="1573567"/>
              <a:ext cx="1260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Modifying data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C674798B-5438-4738-AAED-EED04663215B}"/>
                </a:ext>
              </a:extLst>
            </p:cNvPr>
            <p:cNvGrpSpPr/>
            <p:nvPr/>
          </p:nvGrpSpPr>
          <p:grpSpPr>
            <a:xfrm>
              <a:off x="1859425" y="1627137"/>
              <a:ext cx="216024" cy="216024"/>
              <a:chOff x="2123728" y="892706"/>
              <a:chExt cx="216024" cy="216024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978583-3E7E-4A5C-8CAE-5F005FD91B56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BB479652-0357-492E-9561-0774DEAB691C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4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FFC3A430-E84E-40C6-876B-4C277677ABA4}"/>
              </a:ext>
            </a:extLst>
          </p:cNvPr>
          <p:cNvGrpSpPr/>
          <p:nvPr/>
        </p:nvGrpSpPr>
        <p:grpSpPr>
          <a:xfrm>
            <a:off x="755576" y="1294914"/>
            <a:ext cx="1596592" cy="276999"/>
            <a:chOff x="1859425" y="1573567"/>
            <a:chExt cx="1596592" cy="2769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5BA1C83F-A79C-4D14-A5F4-20671163391C}"/>
                </a:ext>
              </a:extLst>
            </p:cNvPr>
            <p:cNvSpPr txBox="1"/>
            <p:nvPr/>
          </p:nvSpPr>
          <p:spPr>
            <a:xfrm>
              <a:off x="2195736" y="1573567"/>
              <a:ext cx="1260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Modifying data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C674798B-5438-4738-AAED-EED04663215B}"/>
                </a:ext>
              </a:extLst>
            </p:cNvPr>
            <p:cNvGrpSpPr/>
            <p:nvPr/>
          </p:nvGrpSpPr>
          <p:grpSpPr>
            <a:xfrm>
              <a:off x="1859425" y="1627137"/>
              <a:ext cx="216024" cy="216024"/>
              <a:chOff x="2123728" y="892706"/>
              <a:chExt cx="216024" cy="216024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B4978583-3E7E-4A5C-8CAE-5F005FD91B56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BB479652-0357-492E-9561-0774DEAB691C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835696" y="1851670"/>
            <a:ext cx="1335622" cy="3231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Original data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0072" y="1851670"/>
            <a:ext cx="2465740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Original data – Noise data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/>
          <p:cNvCxnSpPr>
            <a:stCxn id="17" idx="2"/>
          </p:cNvCxnSpPr>
          <p:nvPr/>
        </p:nvCxnSpPr>
        <p:spPr>
          <a:xfrm flipH="1">
            <a:off x="5580112" y="2174835"/>
            <a:ext cx="872830" cy="540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452942" y="2174835"/>
            <a:ext cx="872830" cy="540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E857381-96E1-4709-8E79-262E12F3BDFC}"/>
              </a:ext>
            </a:extLst>
          </p:cNvPr>
          <p:cNvSpPr txBox="1"/>
          <p:nvPr/>
        </p:nvSpPr>
        <p:spPr>
          <a:xfrm>
            <a:off x="4816922" y="2726547"/>
            <a:ext cx="15263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Adjusting the height</a:t>
            </a:r>
            <a:endParaRPr lang="ko-KR" alt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18FAF3C-77CE-471D-8557-722F3E4F4EC7}"/>
              </a:ext>
            </a:extLst>
          </p:cNvPr>
          <p:cNvSpPr txBox="1"/>
          <p:nvPr/>
        </p:nvSpPr>
        <p:spPr>
          <a:xfrm>
            <a:off x="6650747" y="2714150"/>
            <a:ext cx="1350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Adjusting the </a:t>
            </a:r>
            <a:r>
              <a:rPr lang="en-US" altLang="ko-KR" sz="10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</a:t>
            </a:r>
            <a:endParaRPr lang="ko-KR" altLang="en-US" sz="1050" dirty="0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4707282" y="2975760"/>
            <a:ext cx="872830" cy="540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580112" y="2975760"/>
            <a:ext cx="872830" cy="540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18FAF3C-77CE-471D-8557-722F3E4F4EC7}"/>
              </a:ext>
            </a:extLst>
          </p:cNvPr>
          <p:cNvSpPr txBox="1"/>
          <p:nvPr/>
        </p:nvSpPr>
        <p:spPr>
          <a:xfrm>
            <a:off x="4054716" y="3516691"/>
            <a:ext cx="1350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Adjusting the </a:t>
            </a:r>
            <a:r>
              <a:rPr lang="en-US" altLang="ko-KR" sz="10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5758260" y="3524385"/>
            <a:ext cx="1334020" cy="25391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height+Noise</a:t>
            </a:r>
            <a:r>
              <a:rPr lang="en-US" altLang="ko-KR" sz="10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data</a:t>
            </a:r>
            <a:endParaRPr lang="ko-KR" altLang="en-US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7325772" y="2975759"/>
            <a:ext cx="872830" cy="540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90903" y="3512941"/>
            <a:ext cx="1215397" cy="25391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time+Noise</a:t>
            </a:r>
            <a:r>
              <a:rPr lang="en-US" altLang="ko-KR" sz="10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ko-KR" altLang="en-US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3856911" y="3751002"/>
            <a:ext cx="872830" cy="540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30237" y="4291933"/>
            <a:ext cx="1699504" cy="25391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height+time+Noise</a:t>
            </a:r>
            <a:r>
              <a:rPr lang="en-US" altLang="ko-KR" sz="10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ko-KR" altLang="en-US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0199" y="483518"/>
            <a:ext cx="129003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Edit 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690196" y="911506"/>
            <a:ext cx="12900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4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779661"/>
            <a:ext cx="1199896" cy="48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08" y="1779662"/>
            <a:ext cx="2296103" cy="28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FFC3A430-E84E-40C6-876B-4C277677ABA4}"/>
              </a:ext>
            </a:extLst>
          </p:cNvPr>
          <p:cNvGrpSpPr/>
          <p:nvPr/>
        </p:nvGrpSpPr>
        <p:grpSpPr>
          <a:xfrm>
            <a:off x="755576" y="1294914"/>
            <a:ext cx="1596592" cy="276999"/>
            <a:chOff x="1859425" y="1573567"/>
            <a:chExt cx="1596592" cy="2769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5BA1C83F-A79C-4D14-A5F4-20671163391C}"/>
                </a:ext>
              </a:extLst>
            </p:cNvPr>
            <p:cNvSpPr txBox="1"/>
            <p:nvPr/>
          </p:nvSpPr>
          <p:spPr>
            <a:xfrm>
              <a:off x="2195736" y="1573567"/>
              <a:ext cx="1260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Modifying data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C674798B-5438-4738-AAED-EED04663215B}"/>
                </a:ext>
              </a:extLst>
            </p:cNvPr>
            <p:cNvGrpSpPr/>
            <p:nvPr/>
          </p:nvGrpSpPr>
          <p:grpSpPr>
            <a:xfrm>
              <a:off x="1859425" y="1627137"/>
              <a:ext cx="216024" cy="216024"/>
              <a:chOff x="2123728" y="892706"/>
              <a:chExt cx="216024" cy="21602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xmlns="" id="{B4978583-3E7E-4A5C-8CAE-5F005FD91B56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BB479652-0357-492E-9561-0774DEAB691C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690199" y="483518"/>
            <a:ext cx="129003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Edit 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690196" y="911506"/>
            <a:ext cx="12900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69FB39F-4F11-42B5-9FAE-0CCBC3920A72}"/>
              </a:ext>
            </a:extLst>
          </p:cNvPr>
          <p:cNvGrpSpPr/>
          <p:nvPr/>
        </p:nvGrpSpPr>
        <p:grpSpPr>
          <a:xfrm>
            <a:off x="755576" y="1298514"/>
            <a:ext cx="819182" cy="276999"/>
            <a:chOff x="1859425" y="2417805"/>
            <a:chExt cx="819182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AC97A22-34B5-4FC9-887A-48EB291DB3A3}"/>
                </a:ext>
              </a:extLst>
            </p:cNvPr>
            <p:cNvSpPr txBox="1"/>
            <p:nvPr/>
          </p:nvSpPr>
          <p:spPr>
            <a:xfrm>
              <a:off x="2179752" y="2417805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CNN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7476787-4837-4583-BF84-8B7A3790C14B}"/>
                </a:ext>
              </a:extLst>
            </p:cNvPr>
            <p:cNvGrpSpPr/>
            <p:nvPr/>
          </p:nvGrpSpPr>
          <p:grpSpPr>
            <a:xfrm>
              <a:off x="1859425" y="2471375"/>
              <a:ext cx="216024" cy="216024"/>
              <a:chOff x="2123728" y="892706"/>
              <a:chExt cx="216024" cy="216024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77B1C039-54AC-4C27-A99C-42740DA15424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CEDAF32F-A47F-47A8-BDBE-F322F33BCAA6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690199" y="483518"/>
            <a:ext cx="142340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 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4234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r="7652" b="68478"/>
          <a:stretch/>
        </p:blipFill>
        <p:spPr bwMode="auto">
          <a:xfrm>
            <a:off x="960525" y="2579249"/>
            <a:ext cx="2974085" cy="115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46273"/>
              </p:ext>
            </p:extLst>
          </p:nvPr>
        </p:nvGraphicFramePr>
        <p:xfrm>
          <a:off x="5523248" y="1460093"/>
          <a:ext cx="2885610" cy="2885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230"/>
                <a:gridCol w="412230"/>
                <a:gridCol w="412230"/>
                <a:gridCol w="412230"/>
                <a:gridCol w="412230"/>
                <a:gridCol w="412230"/>
                <a:gridCol w="412230"/>
              </a:tblGrid>
              <a:tr h="412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91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94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204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12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40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69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221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12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108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80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148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12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104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97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166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12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104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95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166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12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97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88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58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7910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···</a:t>
                      </a:r>
                      <a:endParaRPr lang="ko-KR" altLang="en-US" sz="8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189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9803" marR="69803" marT="34902" marB="34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6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02902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AC97A22-34B5-4FC9-887A-48EB291DB3A3}"/>
              </a:ext>
            </a:extLst>
          </p:cNvPr>
          <p:cNvSpPr txBox="1"/>
          <p:nvPr/>
        </p:nvSpPr>
        <p:spPr>
          <a:xfrm>
            <a:off x="6031753" y="4445186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is similar to an image.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9" y="2355726"/>
            <a:ext cx="3816424" cy="179485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95071"/>
            <a:ext cx="3605830" cy="201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69FB39F-4F11-42B5-9FAE-0CCBC3920A72}"/>
              </a:ext>
            </a:extLst>
          </p:cNvPr>
          <p:cNvGrpSpPr/>
          <p:nvPr/>
        </p:nvGrpSpPr>
        <p:grpSpPr>
          <a:xfrm>
            <a:off x="755576" y="1298514"/>
            <a:ext cx="819182" cy="276999"/>
            <a:chOff x="1859425" y="2417805"/>
            <a:chExt cx="819182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3AC97A22-34B5-4FC9-887A-48EB291DB3A3}"/>
                </a:ext>
              </a:extLst>
            </p:cNvPr>
            <p:cNvSpPr txBox="1"/>
            <p:nvPr/>
          </p:nvSpPr>
          <p:spPr>
            <a:xfrm>
              <a:off x="2179752" y="2417805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CNN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17476787-4837-4583-BF84-8B7A3790C14B}"/>
                </a:ext>
              </a:extLst>
            </p:cNvPr>
            <p:cNvGrpSpPr/>
            <p:nvPr/>
          </p:nvGrpSpPr>
          <p:grpSpPr>
            <a:xfrm>
              <a:off x="1859425" y="2471375"/>
              <a:ext cx="216024" cy="216024"/>
              <a:chOff x="2123728" y="892706"/>
              <a:chExt cx="216024" cy="216024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7B1C039-54AC-4C27-A99C-42740DA15424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CEDAF32F-A47F-47A8-BDBE-F322F33BCAA6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690199" y="483518"/>
            <a:ext cx="142340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 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>
            <a:off x="690196" y="911506"/>
            <a:ext cx="14234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5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988" y="1455121"/>
            <a:ext cx="1022332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ontents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279199" y="1684077"/>
            <a:ext cx="0" cy="345942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6256339" y="1645130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446845" y="2170270"/>
            <a:ext cx="1112100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01. Introduction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46845" y="2754662"/>
            <a:ext cx="1358963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02. Project overview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46845" y="3923445"/>
            <a:ext cx="76264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Result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46845" y="3339054"/>
            <a:ext cx="857222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Process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1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6" y="1995686"/>
            <a:ext cx="4025166" cy="211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55726"/>
            <a:ext cx="3024336" cy="152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869FB39F-4F11-42B5-9FAE-0CCBC3920A72}"/>
              </a:ext>
            </a:extLst>
          </p:cNvPr>
          <p:cNvGrpSpPr/>
          <p:nvPr/>
        </p:nvGrpSpPr>
        <p:grpSpPr>
          <a:xfrm>
            <a:off x="755576" y="1298514"/>
            <a:ext cx="819182" cy="276999"/>
            <a:chOff x="1859425" y="2417805"/>
            <a:chExt cx="819182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AC97A22-34B5-4FC9-887A-48EB291DB3A3}"/>
                </a:ext>
              </a:extLst>
            </p:cNvPr>
            <p:cNvSpPr txBox="1"/>
            <p:nvPr/>
          </p:nvSpPr>
          <p:spPr>
            <a:xfrm>
              <a:off x="2179752" y="2417805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CNN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17476787-4837-4583-BF84-8B7A3790C14B}"/>
                </a:ext>
              </a:extLst>
            </p:cNvPr>
            <p:cNvGrpSpPr/>
            <p:nvPr/>
          </p:nvGrpSpPr>
          <p:grpSpPr>
            <a:xfrm>
              <a:off x="1859425" y="2471375"/>
              <a:ext cx="216024" cy="216024"/>
              <a:chOff x="2123728" y="892706"/>
              <a:chExt cx="216024" cy="216024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77B1C039-54AC-4C27-A99C-42740DA15424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CEDAF32F-A47F-47A8-BDBE-F322F33BCAA6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690199" y="483518"/>
            <a:ext cx="142340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 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>
            <a:off x="690196" y="911506"/>
            <a:ext cx="14234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9435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694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995686"/>
            <a:ext cx="4536504" cy="216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1826276" cy="276999"/>
            <a:chOff x="1859425" y="2839924"/>
            <a:chExt cx="1826276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1513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Test with test data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969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086452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Setting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0864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2491137" cy="276999"/>
            <a:chOff x="1859425" y="2839924"/>
            <a:chExt cx="2491137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2178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audio file (used Google TTS)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7693"/>
            <a:ext cx="1989213" cy="196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강형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84615" y="2441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086452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Setting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0864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843250" cy="276999"/>
            <a:chOff x="1859425" y="2839924"/>
            <a:chExt cx="84325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code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7494"/>
            <a:ext cx="4032448" cy="465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3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086452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Setting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0864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843250" cy="276999"/>
            <a:chOff x="1859425" y="2839924"/>
            <a:chExt cx="84325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code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9502"/>
            <a:ext cx="3960440" cy="447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5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1080040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3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</a:t>
            </a:r>
            <a:endParaRPr lang="en-US" altLang="ko-KR" sz="23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43608" y="2576106"/>
            <a:ext cx="3744416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5" y="2672650"/>
            <a:ext cx="1232325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Result, Discussion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5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963021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9630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roduce_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3404" y="1059582"/>
            <a:ext cx="5157192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50323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Discussion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15032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1560" y="1837136"/>
            <a:ext cx="7528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 disappointing that there was a lot of difficulty in performing the speech analysis due to the performance of Arduino.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8325" y="2301272"/>
            <a:ext cx="3294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 difficult to work without knowledge of sound.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9986" y="2765408"/>
            <a:ext cx="45111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It’s such a shame I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 not have enough knowledge about the </a:t>
            </a:r>
            <a:r>
              <a:rPr lang="en-US" altLang="ko-KR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tensorflow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0743" y="3229544"/>
            <a:ext cx="4129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It’s such a shame 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that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 could not output to the Arduino speakers.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4187" y="3693681"/>
            <a:ext cx="4722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was not very accurate, but it made me proud of making voice recognition.</a:t>
            </a:r>
          </a:p>
        </p:txBody>
      </p:sp>
    </p:spTree>
    <p:extLst>
      <p:ext uri="{BB962C8B-B14F-4D97-AF65-F5344CB8AC3E}">
        <p14:creationId xmlns:p14="http://schemas.microsoft.com/office/powerpoint/2010/main" val="26815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658724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Thanks to...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15775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3605" y="3395709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김가연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5" y="1997342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정종우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605" y="1531220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전한별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5" y="2463464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</a:t>
            </a:r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이전우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605" y="2929586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정기평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8091" y="2077730"/>
            <a:ext cx="1758303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You.</a:t>
            </a:r>
            <a:endParaRPr lang="ko-KR" altLang="en-US" sz="2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43608" y="2576106"/>
            <a:ext cx="374441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7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1961820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2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43608" y="2576106"/>
            <a:ext cx="2592288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66667" y="2672650"/>
            <a:ext cx="1674754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Voice 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recognition, Target 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608" y="2576106"/>
            <a:ext cx="3744416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90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350580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Voice recognition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24203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User\Desktop\20180727_0636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35646"/>
            <a:ext cx="547260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F97ED58-A081-4A35-AA5B-5F18E236EF44}"/>
              </a:ext>
            </a:extLst>
          </p:cNvPr>
          <p:cNvSpPr txBox="1"/>
          <p:nvPr/>
        </p:nvSpPr>
        <p:spPr>
          <a:xfrm>
            <a:off x="5406290" y="4371950"/>
            <a:ext cx="1960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Source) </a:t>
            </a: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http://blog.cheil.com/33014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2E220541-68CD-401A-A0F9-1BA8FDABF96C}"/>
              </a:ext>
            </a:extLst>
          </p:cNvPr>
          <p:cNvGrpSpPr/>
          <p:nvPr/>
        </p:nvGrpSpPr>
        <p:grpSpPr>
          <a:xfrm>
            <a:off x="5195555" y="1246431"/>
            <a:ext cx="1664050" cy="1553454"/>
            <a:chOff x="5364088" y="1211177"/>
            <a:chExt cx="1664050" cy="15534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306E6A0C-A4BF-417B-B3DE-781CB644D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08" b="33260"/>
            <a:stretch/>
          </p:blipFill>
          <p:spPr>
            <a:xfrm flipH="1">
              <a:off x="5364088" y="1211177"/>
              <a:ext cx="1664050" cy="15534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C8D29F3-010B-42B2-91A0-3391F8CF834A}"/>
                </a:ext>
              </a:extLst>
            </p:cNvPr>
            <p:cNvSpPr txBox="1"/>
            <p:nvPr/>
          </p:nvSpPr>
          <p:spPr>
            <a:xfrm>
              <a:off x="5641072" y="1655342"/>
              <a:ext cx="122413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안녕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2AFCD5D-A961-4D88-B0AF-39D06B324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" t="47258" r="47763" b="-1"/>
          <a:stretch/>
        </p:blipFill>
        <p:spPr>
          <a:xfrm>
            <a:off x="6419691" y="2432910"/>
            <a:ext cx="1224136" cy="129480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693774" y="1246431"/>
            <a:ext cx="1664050" cy="1553454"/>
            <a:chOff x="2693774" y="1246431"/>
            <a:chExt cx="1664050" cy="155345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B5BDCF96-372C-416F-AE60-FB645A437F7F}"/>
                </a:ext>
              </a:extLst>
            </p:cNvPr>
            <p:cNvGrpSpPr/>
            <p:nvPr/>
          </p:nvGrpSpPr>
          <p:grpSpPr>
            <a:xfrm>
              <a:off x="2693774" y="1246431"/>
              <a:ext cx="1664050" cy="1553454"/>
              <a:chOff x="3480081" y="1131590"/>
              <a:chExt cx="1664050" cy="1553454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A49767B9-AB5B-4B61-AC0B-5194A700F1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08" b="33260"/>
              <a:stretch/>
            </p:blipFill>
            <p:spPr>
              <a:xfrm>
                <a:off x="3480081" y="1131590"/>
                <a:ext cx="1664050" cy="155345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2F21DE8D-9FE2-4328-9E57-B5BD696928D0}"/>
                  </a:ext>
                </a:extLst>
              </p:cNvPr>
              <p:cNvSpPr txBox="1"/>
              <p:nvPr/>
            </p:nvSpPr>
            <p:spPr>
              <a:xfrm>
                <a:off x="3821440" y="1549631"/>
                <a:ext cx="86409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885553" y="1554927"/>
              <a:ext cx="11753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안녕하세요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강형원님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500173" y="2263554"/>
            <a:ext cx="1633515" cy="1633515"/>
            <a:chOff x="1865489" y="2067694"/>
            <a:chExt cx="1633515" cy="1633515"/>
          </a:xfrm>
        </p:grpSpPr>
        <p:pic>
          <p:nvPicPr>
            <p:cNvPr id="2050" name="Picture 2" descr="C:\Users\User\Downloads\smartphone (1)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489" y="2067694"/>
              <a:ext cx="1633515" cy="1633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User\Downloads\smartphone (1)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9" t="23291" r="57747" b="68772"/>
            <a:stretch/>
          </p:blipFill>
          <p:spPr bwMode="auto">
            <a:xfrm>
              <a:off x="2391738" y="2406407"/>
              <a:ext cx="576063" cy="912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User\Downloads\양진이\microphone (1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695" y="2686583"/>
              <a:ext cx="394147" cy="394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690199" y="483518"/>
            <a:ext cx="982578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Target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90196" y="911506"/>
            <a:ext cx="9825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5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2570961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overview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043608" y="2576106"/>
            <a:ext cx="432048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1" y="2672650"/>
            <a:ext cx="265258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Method, Data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Hard/Soft ware, Technology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75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128130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ethod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45" name="직선 연결선 744">
            <a:extLst>
              <a:ext uri="{FF2B5EF4-FFF2-40B4-BE49-F238E27FC236}">
                <a16:creationId xmlns="" xmlns:a16="http://schemas.microsoft.com/office/drawing/2014/main" id="{636E5942-D11C-4141-94AB-3C4FC6A5AE3B}"/>
              </a:ext>
            </a:extLst>
          </p:cNvPr>
          <p:cNvCxnSpPr>
            <a:cxnSpLocks/>
          </p:cNvCxnSpPr>
          <p:nvPr/>
        </p:nvCxnSpPr>
        <p:spPr>
          <a:xfrm>
            <a:off x="690196" y="911506"/>
            <a:ext cx="10734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FFC3A430-E84E-40C6-876B-4C277677ABA4}"/>
              </a:ext>
            </a:extLst>
          </p:cNvPr>
          <p:cNvGrpSpPr/>
          <p:nvPr/>
        </p:nvGrpSpPr>
        <p:grpSpPr>
          <a:xfrm>
            <a:off x="2987269" y="1456497"/>
            <a:ext cx="2101218" cy="323165"/>
            <a:chOff x="1859425" y="1573567"/>
            <a:chExt cx="2101218" cy="32316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5BA1C83F-A79C-4D14-A5F4-20671163391C}"/>
                </a:ext>
              </a:extLst>
            </p:cNvPr>
            <p:cNvSpPr txBox="1"/>
            <p:nvPr/>
          </p:nvSpPr>
          <p:spPr>
            <a:xfrm>
              <a:off x="2195736" y="1573567"/>
              <a:ext cx="17649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Collect voice data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C674798B-5438-4738-AAED-EED04663215B}"/>
                </a:ext>
              </a:extLst>
            </p:cNvPr>
            <p:cNvGrpSpPr/>
            <p:nvPr/>
          </p:nvGrpSpPr>
          <p:grpSpPr>
            <a:xfrm>
              <a:off x="1859425" y="1627137"/>
              <a:ext cx="216024" cy="216024"/>
              <a:chOff x="2123728" y="892706"/>
              <a:chExt cx="216024" cy="216024"/>
            </a:xfrm>
          </p:grpSpPr>
          <p:sp>
            <p:nvSpPr>
              <p:cNvPr id="4" name="타원 3">
                <a:extLst>
                  <a:ext uri="{FF2B5EF4-FFF2-40B4-BE49-F238E27FC236}">
                    <a16:creationId xmlns="" xmlns:a16="http://schemas.microsoft.com/office/drawing/2014/main" id="{B4978583-3E7E-4A5C-8CAE-5F005FD91B56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BB479652-0357-492E-9561-0774DEAB691C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9C1C0A25-221D-4F93-8F4F-A0BF89241C2C}"/>
              </a:ext>
            </a:extLst>
          </p:cNvPr>
          <p:cNvGrpSpPr/>
          <p:nvPr/>
        </p:nvGrpSpPr>
        <p:grpSpPr>
          <a:xfrm>
            <a:off x="2987269" y="1974955"/>
            <a:ext cx="3548175" cy="323165"/>
            <a:chOff x="1859425" y="1995686"/>
            <a:chExt cx="3548175" cy="323165"/>
          </a:xfrm>
        </p:grpSpPr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29E95014-26C7-473A-9DFE-390A905BF992}"/>
                </a:ext>
              </a:extLst>
            </p:cNvPr>
            <p:cNvSpPr txBox="1"/>
            <p:nvPr/>
          </p:nvSpPr>
          <p:spPr>
            <a:xfrm>
              <a:off x="2187744" y="1995686"/>
              <a:ext cx="32198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Adjust voice data and secure data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="" xmlns:a16="http://schemas.microsoft.com/office/drawing/2014/main" id="{BB988DD8-626D-47A1-B7A4-2D12C7498FEA}"/>
                </a:ext>
              </a:extLst>
            </p:cNvPr>
            <p:cNvGrpSpPr/>
            <p:nvPr/>
          </p:nvGrpSpPr>
          <p:grpSpPr>
            <a:xfrm>
              <a:off x="1859425" y="2049256"/>
              <a:ext cx="216024" cy="216024"/>
              <a:chOff x="2123728" y="892706"/>
              <a:chExt cx="216024" cy="216024"/>
            </a:xfrm>
          </p:grpSpPr>
          <p:sp>
            <p:nvSpPr>
              <p:cNvPr id="184" name="타원 183">
                <a:extLst>
                  <a:ext uri="{FF2B5EF4-FFF2-40B4-BE49-F238E27FC236}">
                    <a16:creationId xmlns="" xmlns:a16="http://schemas.microsoft.com/office/drawing/2014/main" id="{A4038FFE-188A-4932-B547-133D6B4AE25A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="" xmlns:a16="http://schemas.microsoft.com/office/drawing/2014/main" id="{9B99B102-1197-4105-B235-D7931A0933FA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869FB39F-4F11-42B5-9FAE-0CCBC3920A72}"/>
              </a:ext>
            </a:extLst>
          </p:cNvPr>
          <p:cNvGrpSpPr/>
          <p:nvPr/>
        </p:nvGrpSpPr>
        <p:grpSpPr>
          <a:xfrm>
            <a:off x="2987269" y="2493413"/>
            <a:ext cx="2262333" cy="323165"/>
            <a:chOff x="1859425" y="2417805"/>
            <a:chExt cx="2262333" cy="323165"/>
          </a:xfrm>
        </p:grpSpPr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3AC97A22-34B5-4FC9-887A-48EB291DB3A3}"/>
                </a:ext>
              </a:extLst>
            </p:cNvPr>
            <p:cNvSpPr txBox="1"/>
            <p:nvPr/>
          </p:nvSpPr>
          <p:spPr>
            <a:xfrm>
              <a:off x="2179752" y="2417805"/>
              <a:ext cx="194200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preprocessing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="" xmlns:a16="http://schemas.microsoft.com/office/drawing/2014/main" id="{17476787-4837-4583-BF84-8B7A3790C14B}"/>
                </a:ext>
              </a:extLst>
            </p:cNvPr>
            <p:cNvGrpSpPr/>
            <p:nvPr/>
          </p:nvGrpSpPr>
          <p:grpSpPr>
            <a:xfrm>
              <a:off x="1859425" y="2471375"/>
              <a:ext cx="216024" cy="216024"/>
              <a:chOff x="2123728" y="892706"/>
              <a:chExt cx="216024" cy="216024"/>
            </a:xfrm>
          </p:grpSpPr>
          <p:sp>
            <p:nvSpPr>
              <p:cNvPr id="187" name="타원 186">
                <a:extLst>
                  <a:ext uri="{FF2B5EF4-FFF2-40B4-BE49-F238E27FC236}">
                    <a16:creationId xmlns="" xmlns:a16="http://schemas.microsoft.com/office/drawing/2014/main" id="{77B1C039-54AC-4C27-A99C-42740DA15424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="" xmlns:a16="http://schemas.microsoft.com/office/drawing/2014/main" id="{CEDAF32F-A47F-47A8-BDBE-F322F33BCAA6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2987269" y="3011871"/>
            <a:ext cx="3361055" cy="323165"/>
            <a:chOff x="1859425" y="2839924"/>
            <a:chExt cx="3361055" cy="323165"/>
          </a:xfrm>
        </p:grpSpPr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30487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training on neural network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=""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0" name="타원 189">
                <a:extLst>
                  <a:ext uri="{FF2B5EF4-FFF2-40B4-BE49-F238E27FC236}">
                    <a16:creationId xmlns=""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=""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3E716F58-3B0D-473A-90C6-35C6254377D5}"/>
              </a:ext>
            </a:extLst>
          </p:cNvPr>
          <p:cNvGrpSpPr/>
          <p:nvPr/>
        </p:nvGrpSpPr>
        <p:grpSpPr>
          <a:xfrm>
            <a:off x="2987269" y="3530329"/>
            <a:ext cx="2058413" cy="323165"/>
            <a:chOff x="1859425" y="3262043"/>
            <a:chExt cx="2058413" cy="323165"/>
          </a:xfrm>
        </p:grpSpPr>
        <p:sp>
          <p:nvSpPr>
            <p:cNvPr id="172" name="TextBox 171">
              <a:extLst>
                <a:ext uri="{FF2B5EF4-FFF2-40B4-BE49-F238E27FC236}">
                  <a16:creationId xmlns="" xmlns:a16="http://schemas.microsoft.com/office/drawing/2014/main" id="{8B6E7DE9-76E3-4A09-AA90-EC88D457CCC1}"/>
                </a:ext>
              </a:extLst>
            </p:cNvPr>
            <p:cNvSpPr txBox="1"/>
            <p:nvPr/>
          </p:nvSpPr>
          <p:spPr>
            <a:xfrm>
              <a:off x="2163768" y="3262043"/>
              <a:ext cx="17540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Voice recognition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="" xmlns:a16="http://schemas.microsoft.com/office/drawing/2014/main" id="{029A725B-B1C1-43E1-9CFB-2F83802510CE}"/>
                </a:ext>
              </a:extLst>
            </p:cNvPr>
            <p:cNvGrpSpPr/>
            <p:nvPr/>
          </p:nvGrpSpPr>
          <p:grpSpPr>
            <a:xfrm>
              <a:off x="1859425" y="3315613"/>
              <a:ext cx="216024" cy="216024"/>
              <a:chOff x="2123728" y="892706"/>
              <a:chExt cx="216024" cy="216024"/>
            </a:xfrm>
          </p:grpSpPr>
          <p:sp>
            <p:nvSpPr>
              <p:cNvPr id="193" name="타원 192">
                <a:extLst>
                  <a:ext uri="{FF2B5EF4-FFF2-40B4-BE49-F238E27FC236}">
                    <a16:creationId xmlns="" xmlns:a16="http://schemas.microsoft.com/office/drawing/2014/main" id="{9F7CDBDF-D3D7-4185-AB25-4237B299FBF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="" xmlns:a16="http://schemas.microsoft.com/office/drawing/2014/main" id="{45848483-456B-49BD-A823-6BEACEAB52FE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E1B01D4-AE17-4BAC-981D-8A8E9CED7166}"/>
              </a:ext>
            </a:extLst>
          </p:cNvPr>
          <p:cNvGrpSpPr/>
          <p:nvPr/>
        </p:nvGrpSpPr>
        <p:grpSpPr>
          <a:xfrm>
            <a:off x="2987269" y="4048785"/>
            <a:ext cx="1045274" cy="323165"/>
            <a:chOff x="1859425" y="3684162"/>
            <a:chExt cx="1045274" cy="323165"/>
          </a:xfrm>
        </p:grpSpPr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6DEB78D7-C777-4958-BA90-D0FC4C08BAF2}"/>
                </a:ext>
              </a:extLst>
            </p:cNvPr>
            <p:cNvSpPr txBox="1"/>
            <p:nvPr/>
          </p:nvSpPr>
          <p:spPr>
            <a:xfrm>
              <a:off x="2155776" y="3684162"/>
              <a:ext cx="74892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Result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C2ADDCBE-5120-4B27-9254-D8FE1462D115}"/>
                </a:ext>
              </a:extLst>
            </p:cNvPr>
            <p:cNvGrpSpPr/>
            <p:nvPr/>
          </p:nvGrpSpPr>
          <p:grpSpPr>
            <a:xfrm>
              <a:off x="1859425" y="3737732"/>
              <a:ext cx="216024" cy="216024"/>
              <a:chOff x="1859425" y="3737732"/>
              <a:chExt cx="216024" cy="216024"/>
            </a:xfrm>
          </p:grpSpPr>
          <p:sp>
            <p:nvSpPr>
              <p:cNvPr id="196" name="타원 195">
                <a:extLst>
                  <a:ext uri="{FF2B5EF4-FFF2-40B4-BE49-F238E27FC236}">
                    <a16:creationId xmlns="" xmlns:a16="http://schemas.microsoft.com/office/drawing/2014/main" id="{8D9A193E-E1D6-4E35-8F05-A7EE59A8B1EC}"/>
                  </a:ext>
                </a:extLst>
              </p:cNvPr>
              <p:cNvSpPr/>
              <p:nvPr/>
            </p:nvSpPr>
            <p:spPr>
              <a:xfrm>
                <a:off x="1859425" y="3737732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="" xmlns:a16="http://schemas.microsoft.com/office/drawing/2014/main" id="{1295F2F7-A112-4BFD-9327-BC817F890A17}"/>
                  </a:ext>
                </a:extLst>
              </p:cNvPr>
              <p:cNvSpPr txBox="1"/>
              <p:nvPr/>
            </p:nvSpPr>
            <p:spPr>
              <a:xfrm>
                <a:off x="1944578" y="3738022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05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75783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7578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 descr="C:\Users\User\Desktop\강형원\피피티 참고\179937-business-seo\179937-business-seo\png\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34" y="192367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6C53838-7DB8-4CDF-95AB-560815090960}"/>
              </a:ext>
            </a:extLst>
          </p:cNvPr>
          <p:cNvSpPr txBox="1"/>
          <p:nvPr/>
        </p:nvSpPr>
        <p:spPr>
          <a:xfrm>
            <a:off x="4355976" y="1973434"/>
            <a:ext cx="45336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 about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voice data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Record three times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 adjusting the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height of the voice file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Securing the Number of Data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7684F474-212E-4F9F-8D11-F76E8E03AF5B}"/>
              </a:ext>
            </a:extLst>
          </p:cNvPr>
          <p:cNvGrpSpPr/>
          <p:nvPr/>
        </p:nvGrpSpPr>
        <p:grpSpPr>
          <a:xfrm>
            <a:off x="1956955" y="1682100"/>
            <a:ext cx="973991" cy="523220"/>
            <a:chOff x="1907740" y="1446044"/>
            <a:chExt cx="973991" cy="52322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5D9BB2A3-54DD-465C-BE74-8C62FC045A8C}"/>
                </a:ext>
              </a:extLst>
            </p:cNvPr>
            <p:cNvSpPr txBox="1"/>
            <p:nvPr/>
          </p:nvSpPr>
          <p:spPr>
            <a:xfrm>
              <a:off x="2006170" y="1446044"/>
              <a:ext cx="875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EC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F126CBB1-2398-474E-B6A3-83862675927C}"/>
                </a:ext>
              </a:extLst>
            </p:cNvPr>
            <p:cNvSpPr/>
            <p:nvPr/>
          </p:nvSpPr>
          <p:spPr>
            <a:xfrm>
              <a:off x="1907740" y="1638948"/>
              <a:ext cx="98430" cy="9843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47798CA9-4FAE-4851-8F31-30E3C875AFA9}"/>
              </a:ext>
            </a:extLst>
          </p:cNvPr>
          <p:cNvSpPr/>
          <p:nvPr/>
        </p:nvSpPr>
        <p:spPr>
          <a:xfrm>
            <a:off x="4315173" y="2104564"/>
            <a:ext cx="45720" cy="457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AE7ACCA3-6D75-4104-B09F-2BA410BD0771}"/>
              </a:ext>
            </a:extLst>
          </p:cNvPr>
          <p:cNvSpPr/>
          <p:nvPr/>
        </p:nvSpPr>
        <p:spPr>
          <a:xfrm>
            <a:off x="4315173" y="2549628"/>
            <a:ext cx="45720" cy="457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DCCD98D0-7DB7-4BBC-9364-D17A5661FA39}"/>
              </a:ext>
            </a:extLst>
          </p:cNvPr>
          <p:cNvSpPr/>
          <p:nvPr/>
        </p:nvSpPr>
        <p:spPr>
          <a:xfrm>
            <a:off x="4315173" y="3017070"/>
            <a:ext cx="45720" cy="457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85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83353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Hardware &amp; Software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28335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475656" y="1990053"/>
            <a:ext cx="2664296" cy="1830723"/>
            <a:chOff x="871032" y="1995686"/>
            <a:chExt cx="2664296" cy="1830723"/>
          </a:xfrm>
        </p:grpSpPr>
        <p:pic>
          <p:nvPicPr>
            <p:cNvPr id="3074" name="Picture 2" descr="C:\Users\User\Desktop\arduinotitl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546" y="2285474"/>
              <a:ext cx="1507268" cy="100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15582" y="3399878"/>
              <a:ext cx="2615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voice data and output result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871032" y="1995686"/>
              <a:ext cx="2664296" cy="183072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076056" y="1990053"/>
            <a:ext cx="2664296" cy="1830723"/>
            <a:chOff x="5076056" y="1995686"/>
            <a:chExt cx="2664296" cy="1830723"/>
          </a:xfrm>
        </p:grpSpPr>
        <p:pic>
          <p:nvPicPr>
            <p:cNvPr id="3075" name="Picture 3" descr="C:\Users\User\Desktop\image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605" y="2285474"/>
              <a:ext cx="1451619" cy="61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User\Desktop\TensorFlow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2671649"/>
              <a:ext cx="889704" cy="740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36605" y="3443080"/>
              <a:ext cx="2543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training &amp; voice recognition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49559" y="2749464"/>
              <a:ext cx="3786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076056" y="1995686"/>
              <a:ext cx="2664296" cy="183072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09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2945</TotalTime>
  <Words>428</Words>
  <Application>Microsoft Office PowerPoint</Application>
  <PresentationFormat>화면 슬라이드 쇼(16:9)</PresentationFormat>
  <Paragraphs>180</Paragraphs>
  <Slides>29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굴림</vt:lpstr>
      <vt:lpstr>Arial</vt:lpstr>
      <vt:lpstr>맑은 고딕</vt:lpstr>
      <vt:lpstr>나눔스퀘어 ExtraBold</vt:lpstr>
      <vt:lpstr>나눔스퀘어 Bold</vt:lpstr>
      <vt:lpstr>나눔스퀘어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199</cp:revision>
  <dcterms:created xsi:type="dcterms:W3CDTF">2018-05-22T06:50:59Z</dcterms:created>
  <dcterms:modified xsi:type="dcterms:W3CDTF">2018-12-11T13:51:09Z</dcterms:modified>
</cp:coreProperties>
</file>